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1" r:id="rId3"/>
    <p:sldId id="256" r:id="rId4"/>
    <p:sldId id="258" r:id="rId5"/>
    <p:sldId id="257" r:id="rId6"/>
    <p:sldId id="259" r:id="rId7"/>
    <p:sldId id="260" r:id="rId8"/>
    <p:sldId id="262" r:id="rId9"/>
    <p:sldId id="265" r:id="rId10"/>
    <p:sldId id="263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2" d="100"/>
          <a:sy n="122" d="100"/>
        </p:scale>
        <p:origin x="-206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58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80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919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820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08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60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43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98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50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52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489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63DF9E-D867-1B44-A5CD-BE8812E58E1C}" type="datetimeFigureOut">
              <a:rPr lang="en-US" smtClean="0"/>
              <a:t>07.12.16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11A53-78DC-CF45-BE0D-B64E385D6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934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3D genome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396335"/>
            <a:ext cx="67708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/>
              <a:t>Ea</a:t>
            </a:r>
            <a:r>
              <a:rPr lang="en-US" sz="1200" dirty="0"/>
              <a:t> V, </a:t>
            </a:r>
            <a:r>
              <a:rPr lang="en-US" sz="1200" dirty="0" err="1"/>
              <a:t>Baudement</a:t>
            </a:r>
            <a:r>
              <a:rPr lang="en-US" sz="1200" dirty="0"/>
              <a:t> MO, </a:t>
            </a:r>
            <a:r>
              <a:rPr lang="en-US" sz="1200" dirty="0" err="1"/>
              <a:t>Lesne</a:t>
            </a:r>
            <a:r>
              <a:rPr lang="en-US" sz="1200" dirty="0"/>
              <a:t> A, </a:t>
            </a:r>
            <a:r>
              <a:rPr lang="en-US" sz="1200" dirty="0" err="1"/>
              <a:t>Forné</a:t>
            </a:r>
            <a:r>
              <a:rPr lang="en-US" sz="1200" dirty="0"/>
              <a:t> T. Contribution of Topological Domains and Loop Formation to 3D Chromatin Organization. Genes (Basel). 2015;6(3):734-50.</a:t>
            </a:r>
          </a:p>
        </p:txBody>
      </p:sp>
      <p:pic>
        <p:nvPicPr>
          <p:cNvPr id="5" name="Picture 4" descr="genes-06-00734-g0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95" y="1417637"/>
            <a:ext cx="7379310" cy="486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179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Hi-C data</a:t>
            </a:r>
            <a:endParaRPr lang="en-US" dirty="0"/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5267663"/>
              </p:ext>
            </p:extLst>
          </p:nvPr>
        </p:nvGraphicFramePr>
        <p:xfrm>
          <a:off x="589756" y="3729708"/>
          <a:ext cx="3441096" cy="295131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05113"/>
                <a:gridCol w="705113"/>
                <a:gridCol w="705113"/>
                <a:gridCol w="705113"/>
                <a:gridCol w="620644"/>
              </a:tblGrid>
              <a:tr h="59026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</a:tr>
              <a:tr h="590262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590262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0262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0262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915631" y="1860282"/>
            <a:ext cx="3123500" cy="1741795"/>
            <a:chOff x="915631" y="1860282"/>
            <a:chExt cx="4036652" cy="1664088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915631" y="2229614"/>
              <a:ext cx="4036652" cy="5113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002653" y="1860282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129798" y="1869779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</a:t>
              </a:r>
              <a:endParaRPr lang="en-US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80698" y="1879624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477918" y="1860282"/>
              <a:ext cx="326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endParaRPr lang="en-US" dirty="0"/>
            </a:p>
          </p:txBody>
        </p:sp>
        <p:sp>
          <p:nvSpPr>
            <p:cNvPr id="9" name="Freeform 8"/>
            <p:cNvSpPr/>
            <p:nvPr/>
          </p:nvSpPr>
          <p:spPr>
            <a:xfrm flipV="1">
              <a:off x="1171613" y="2333172"/>
              <a:ext cx="3475459" cy="1191198"/>
            </a:xfrm>
            <a:custGeom>
              <a:avLst/>
              <a:gdLst>
                <a:gd name="connsiteX0" fmla="*/ 0 w 1614661"/>
                <a:gd name="connsiteY0" fmla="*/ 1240500 h 1289723"/>
                <a:gd name="connsiteX1" fmla="*/ 787639 w 1614661"/>
                <a:gd name="connsiteY1" fmla="*/ 79 h 1289723"/>
                <a:gd name="connsiteX2" fmla="*/ 1614661 w 1614661"/>
                <a:gd name="connsiteY2" fmla="*/ 1289723 h 1289723"/>
                <a:gd name="connsiteX3" fmla="*/ 1614661 w 1614661"/>
                <a:gd name="connsiteY3" fmla="*/ 1289723 h 128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14661" h="1289723">
                  <a:moveTo>
                    <a:pt x="0" y="1240500"/>
                  </a:moveTo>
                  <a:cubicBezTo>
                    <a:pt x="259264" y="616187"/>
                    <a:pt x="518529" y="-8125"/>
                    <a:pt x="787639" y="79"/>
                  </a:cubicBezTo>
                  <a:cubicBezTo>
                    <a:pt x="1056749" y="8283"/>
                    <a:pt x="1614661" y="1289723"/>
                    <a:pt x="1614661" y="1289723"/>
                  </a:cubicBezTo>
                  <a:lnTo>
                    <a:pt x="1614661" y="1289723"/>
                  </a:lnTo>
                </a:path>
              </a:pathLst>
            </a:custGeom>
            <a:ln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 descr="Loop_and_TA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16" t="9627" r="38782" b="63099"/>
          <a:stretch/>
        </p:blipFill>
        <p:spPr>
          <a:xfrm>
            <a:off x="6778932" y="1205843"/>
            <a:ext cx="2365068" cy="18704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70639" y="1820249"/>
            <a:ext cx="708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Loop:</a:t>
            </a:r>
            <a:endParaRPr lang="en-US" dirty="0"/>
          </a:p>
        </p:txBody>
      </p:sp>
      <p:pic>
        <p:nvPicPr>
          <p:cNvPr id="3" name="Picture 2" descr="Capture d’écran 2016-12-07 à 12.07.3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419" y="3076319"/>
            <a:ext cx="3574570" cy="378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495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Ambiguous definitions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amount of contact required to call a loop?</a:t>
            </a:r>
          </a:p>
          <a:p>
            <a:r>
              <a:rPr lang="en-US" dirty="0" smtClean="0"/>
              <a:t>TADs are embedded in larger TADs.</a:t>
            </a:r>
          </a:p>
          <a:p>
            <a:r>
              <a:rPr lang="en-US" dirty="0" smtClean="0"/>
              <a:t>Dynamic structures are hidden by Hi-C</a:t>
            </a:r>
          </a:p>
          <a:p>
            <a:pPr lvl="1"/>
            <a:r>
              <a:rPr lang="en-US" dirty="0" smtClean="0"/>
              <a:t>Interest of single-cell Hi-C</a:t>
            </a:r>
            <a:endParaRPr lang="en-US" dirty="0"/>
          </a:p>
        </p:txBody>
      </p:sp>
      <p:pic>
        <p:nvPicPr>
          <p:cNvPr id="4" name="Picture 3" descr="Capture d’écran 2016-12-07 à 11.47.4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227" y="4311135"/>
            <a:ext cx="6987837" cy="245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676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8706"/>
            <a:ext cx="7772400" cy="1470025"/>
          </a:xfrm>
        </p:spPr>
        <p:txBody>
          <a:bodyPr/>
          <a:lstStyle/>
          <a:p>
            <a:r>
              <a:rPr lang="en-US" dirty="0" smtClean="0"/>
              <a:t>Chromatin Conformation Capture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997490" y="2055271"/>
            <a:ext cx="6400800" cy="32609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chemeClr val="tx1"/>
                </a:solidFill>
              </a:rPr>
              <a:t>Used to measure proximity of genomic regions in space</a:t>
            </a:r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Common </a:t>
            </a:r>
            <a:r>
              <a:rPr lang="en-US" dirty="0" smtClean="0">
                <a:solidFill>
                  <a:schemeClr val="tx1"/>
                </a:solidFill>
              </a:rPr>
              <a:t>basis for all “C” techniques: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 descr="Capture d’écran 2016-12-07 à 08.53.5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960" y="3748230"/>
            <a:ext cx="5533168" cy="258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180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1" descr="nrg3454-f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279" b="63554"/>
          <a:stretch/>
        </p:blipFill>
        <p:spPr bwMode="auto">
          <a:xfrm>
            <a:off x="5598885" y="4900673"/>
            <a:ext cx="3483971" cy="1967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20050" y="493041"/>
            <a:ext cx="3899738" cy="1470025"/>
          </a:xfrm>
        </p:spPr>
        <p:txBody>
          <a:bodyPr>
            <a:noAutofit/>
          </a:bodyPr>
          <a:lstStyle/>
          <a:p>
            <a:pPr algn="l"/>
            <a:r>
              <a:rPr lang="en-US" sz="2800" b="1" dirty="0" smtClean="0"/>
              <a:t>C</a:t>
            </a:r>
            <a:r>
              <a:rPr lang="en-US" sz="2800" dirty="0" smtClean="0"/>
              <a:t>hromosome</a:t>
            </a:r>
            <a:r>
              <a:rPr lang="en-US" sz="2800" dirty="0"/>
              <a:t>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onformation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apture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506" y="2458731"/>
            <a:ext cx="6400800" cy="3260985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“One versus one”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Real-time PCR for quantification of ligation product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Requires knowledge of both interacting </a:t>
            </a:r>
            <a:r>
              <a:rPr lang="en-US" dirty="0" smtClean="0">
                <a:solidFill>
                  <a:schemeClr val="tx1"/>
                </a:solidFill>
              </a:rPr>
              <a:t>loci for primer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dirty="0" smtClean="0">
                <a:solidFill>
                  <a:schemeClr val="tx1"/>
                </a:solidFill>
              </a:rPr>
              <a:t>design.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65583" y="493041"/>
            <a:ext cx="1188655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0" dirty="0" smtClean="0"/>
              <a:t>3C</a:t>
            </a:r>
            <a:endParaRPr lang="en-US" sz="6000" dirty="0"/>
          </a:p>
        </p:txBody>
      </p:sp>
      <p:pic>
        <p:nvPicPr>
          <p:cNvPr id="6" name="Picture 5" descr="Capture d’écran 2016-12-07 à 09.33.2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34" y="1834830"/>
            <a:ext cx="1793952" cy="291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731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9587" y="493041"/>
            <a:ext cx="3899738" cy="1470025"/>
          </a:xfrm>
        </p:spPr>
        <p:txBody>
          <a:bodyPr>
            <a:noAutofit/>
          </a:bodyPr>
          <a:lstStyle/>
          <a:p>
            <a:pPr algn="l"/>
            <a:r>
              <a:rPr lang="en-US" sz="2800" b="1" dirty="0" smtClean="0"/>
              <a:t>C</a:t>
            </a:r>
            <a:r>
              <a:rPr lang="en-US" sz="2800" dirty="0" smtClean="0"/>
              <a:t>ircularized</a:t>
            </a:r>
            <a:r>
              <a:rPr lang="en-US" sz="2800" b="1" dirty="0" smtClean="0"/>
              <a:t/>
            </a:r>
            <a:br>
              <a:rPr lang="en-US" sz="2800" b="1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hromosome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onformation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apture</a:t>
            </a:r>
            <a:endParaRPr lang="en-US" sz="28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089910" y="493041"/>
            <a:ext cx="1188655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0" dirty="0"/>
              <a:t>4</a:t>
            </a:r>
            <a:r>
              <a:rPr lang="en-US" sz="6000" dirty="0" smtClean="0"/>
              <a:t>C</a:t>
            </a:r>
            <a:endParaRPr lang="en-US" sz="6000" dirty="0"/>
          </a:p>
        </p:txBody>
      </p:sp>
      <p:pic>
        <p:nvPicPr>
          <p:cNvPr id="4" name="Picture 3" descr="Capture d’écran 2016-12-07 à 09.41.3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65" t="43791" r="53531"/>
          <a:stretch/>
        </p:blipFill>
        <p:spPr>
          <a:xfrm>
            <a:off x="7821627" y="1424392"/>
            <a:ext cx="1053468" cy="3057980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318141" y="2478400"/>
            <a:ext cx="6760776" cy="32609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000000"/>
                </a:solidFill>
              </a:rPr>
              <a:t>“</a:t>
            </a:r>
            <a:r>
              <a:rPr lang="en-US" dirty="0">
                <a:solidFill>
                  <a:srgbClr val="000000"/>
                </a:solidFill>
              </a:rPr>
              <a:t>One versus all</a:t>
            </a:r>
            <a:r>
              <a:rPr lang="en-US" dirty="0" smtClean="0">
                <a:solidFill>
                  <a:srgbClr val="000000"/>
                </a:solidFill>
              </a:rPr>
              <a:t>”</a:t>
            </a:r>
            <a:endParaRPr lang="en-US" dirty="0" smtClean="0">
              <a:solidFill>
                <a:schemeClr val="tx1"/>
              </a:solidFill>
            </a:endParaRP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Ligation products are circularized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Inverse PCR: Only </a:t>
            </a:r>
            <a:r>
              <a:rPr lang="en-US" dirty="0">
                <a:solidFill>
                  <a:srgbClr val="000000"/>
                </a:solidFill>
              </a:rPr>
              <a:t>requires </a:t>
            </a:r>
            <a:r>
              <a:rPr lang="en-US" dirty="0" smtClean="0">
                <a:solidFill>
                  <a:srgbClr val="000000"/>
                </a:solidFill>
              </a:rPr>
              <a:t>knowledge of 1 </a:t>
            </a:r>
            <a:r>
              <a:rPr lang="en-US" dirty="0" smtClean="0">
                <a:solidFill>
                  <a:srgbClr val="000000"/>
                </a:solidFill>
              </a:rPr>
              <a:t>locus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Readout </a:t>
            </a:r>
            <a:r>
              <a:rPr lang="en-US" dirty="0" smtClean="0">
                <a:solidFill>
                  <a:srgbClr val="000000"/>
                </a:solidFill>
              </a:rPr>
              <a:t>on microarray or</a:t>
            </a:r>
          </a:p>
          <a:p>
            <a:pPr algn="l"/>
            <a:r>
              <a:rPr lang="en-US" dirty="0" smtClean="0">
                <a:solidFill>
                  <a:srgbClr val="000000"/>
                </a:solidFill>
              </a:rPr>
              <a:t>	high throughput sequencing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119336"/>
            <a:ext cx="55331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Noordermeer</a:t>
            </a:r>
            <a:r>
              <a:rPr lang="en-US" sz="1400" dirty="0"/>
              <a:t> D, </a:t>
            </a:r>
            <a:r>
              <a:rPr lang="en-US" sz="1400" dirty="0" err="1"/>
              <a:t>Duboule</a:t>
            </a:r>
            <a:r>
              <a:rPr lang="en-US" sz="1400" dirty="0"/>
              <a:t> D. Chromatin looping and organization at developmentally regulated gene loci. Wiley </a:t>
            </a:r>
            <a:r>
              <a:rPr lang="en-US" sz="1400" dirty="0" err="1"/>
              <a:t>Interdiscip</a:t>
            </a:r>
            <a:r>
              <a:rPr lang="en-US" sz="1400" dirty="0"/>
              <a:t> Rev </a:t>
            </a:r>
            <a:r>
              <a:rPr lang="en-US" sz="1400" dirty="0" err="1"/>
              <a:t>Dev</a:t>
            </a:r>
            <a:r>
              <a:rPr lang="en-US" sz="1400" dirty="0"/>
              <a:t> Biol. 2013;2(5):615-30.</a:t>
            </a:r>
          </a:p>
        </p:txBody>
      </p:sp>
      <p:pic>
        <p:nvPicPr>
          <p:cNvPr id="9" name="Picture 71" descr="nrg3454-f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94" r="45397" b="3913"/>
          <a:stretch/>
        </p:blipFill>
        <p:spPr bwMode="auto">
          <a:xfrm>
            <a:off x="5710381" y="4556145"/>
            <a:ext cx="3354691" cy="2301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8638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18504" y="433971"/>
            <a:ext cx="3594565" cy="2066559"/>
          </a:xfrm>
        </p:spPr>
        <p:txBody>
          <a:bodyPr>
            <a:noAutofit/>
          </a:bodyPr>
          <a:lstStyle/>
          <a:p>
            <a:pPr algn="l"/>
            <a:r>
              <a:rPr lang="en-US" sz="2800" b="1" dirty="0" smtClean="0"/>
              <a:t>C</a:t>
            </a:r>
            <a:r>
              <a:rPr lang="en-US" sz="2800" dirty="0" smtClean="0"/>
              <a:t>arbon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opy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hromosome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onformation </a:t>
            </a:r>
            <a:br>
              <a:rPr lang="en-US" sz="2800" dirty="0" smtClean="0"/>
            </a:br>
            <a:r>
              <a:rPr lang="en-US" sz="2800" b="1" dirty="0" smtClean="0"/>
              <a:t>C</a:t>
            </a:r>
            <a:r>
              <a:rPr lang="en-US" sz="2800" dirty="0" smtClean="0"/>
              <a:t>apture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599" y="2504482"/>
            <a:ext cx="7686253" cy="2503029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“Many versus many”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Needs primers for all restriction </a:t>
            </a:r>
            <a:r>
              <a:rPr lang="en-US" dirty="0" smtClean="0">
                <a:solidFill>
                  <a:srgbClr val="000000"/>
                </a:solidFill>
              </a:rPr>
              <a:t>fragments 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Unsuitable </a:t>
            </a:r>
            <a:r>
              <a:rPr lang="en-US" dirty="0">
                <a:solidFill>
                  <a:srgbClr val="000000"/>
                </a:solidFill>
              </a:rPr>
              <a:t>for whole genome </a:t>
            </a:r>
            <a:r>
              <a:rPr lang="en-US" dirty="0" smtClean="0">
                <a:solidFill>
                  <a:srgbClr val="000000"/>
                </a:solidFill>
              </a:rPr>
              <a:t>analyses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Maps interactions between all restriction fragments within a given </a:t>
            </a:r>
            <a:r>
              <a:rPr lang="en-US" dirty="0" smtClean="0">
                <a:solidFill>
                  <a:srgbClr val="000000"/>
                </a:solidFill>
              </a:rPr>
              <a:t>region</a:t>
            </a: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06548" y="680086"/>
            <a:ext cx="1188655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6000" dirty="0"/>
              <a:t>5</a:t>
            </a:r>
            <a:r>
              <a:rPr lang="en-US" sz="6000" dirty="0" smtClean="0"/>
              <a:t>C</a:t>
            </a:r>
            <a:endParaRPr lang="en-US" sz="6000" dirty="0"/>
          </a:p>
        </p:txBody>
      </p:sp>
      <p:pic>
        <p:nvPicPr>
          <p:cNvPr id="6" name="Picture 5" descr="Capture d’écran 2016-12-07 à 09.41.3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56" t="44334" r="36507"/>
          <a:stretch/>
        </p:blipFill>
        <p:spPr>
          <a:xfrm>
            <a:off x="7906852" y="1609415"/>
            <a:ext cx="1102695" cy="302844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6120023"/>
            <a:ext cx="518857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Dekker J, Marti-</a:t>
            </a:r>
            <a:r>
              <a:rPr lang="en-US" sz="1400" dirty="0" err="1"/>
              <a:t>renom</a:t>
            </a:r>
            <a:r>
              <a:rPr lang="en-US" sz="1400" dirty="0"/>
              <a:t> MA, </a:t>
            </a:r>
            <a:r>
              <a:rPr lang="en-US" sz="1400" dirty="0" err="1"/>
              <a:t>Mirny</a:t>
            </a:r>
            <a:r>
              <a:rPr lang="en-US" sz="1400" dirty="0"/>
              <a:t> LA. Exploring the three-dimensional organization of genomes: interpreting chromatin interaction data. Nat Rev Genet. 2013;14(6):390-403.</a:t>
            </a:r>
          </a:p>
        </p:txBody>
      </p:sp>
      <p:pic>
        <p:nvPicPr>
          <p:cNvPr id="7" name="Picture 71" descr="nrg3454-f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38" b="63919"/>
          <a:stretch/>
        </p:blipFill>
        <p:spPr bwMode="auto">
          <a:xfrm>
            <a:off x="5123553" y="4910521"/>
            <a:ext cx="4020447" cy="1947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024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852251" y="404440"/>
            <a:ext cx="1572613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 smtClean="0"/>
              <a:t>Hi-C</a:t>
            </a:r>
            <a:endParaRPr lang="en-US" sz="6000" dirty="0"/>
          </a:p>
        </p:txBody>
      </p:sp>
      <p:pic>
        <p:nvPicPr>
          <p:cNvPr id="8" name="Content Placeholder 9" descr="Capture d’écran 2016-11-17 à 11.50.4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" r="2173"/>
          <a:stretch/>
        </p:blipFill>
        <p:spPr>
          <a:xfrm>
            <a:off x="0" y="3841557"/>
            <a:ext cx="5641467" cy="2612814"/>
          </a:xfrm>
          <a:prstGeom prst="rect">
            <a:avLst/>
          </a:prstGeom>
        </p:spPr>
      </p:pic>
      <p:pic>
        <p:nvPicPr>
          <p:cNvPr id="9" name="Picture 71" descr="nrg3454-f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42" t="42465" b="5239"/>
          <a:stretch/>
        </p:blipFill>
        <p:spPr bwMode="auto">
          <a:xfrm>
            <a:off x="5737509" y="3780329"/>
            <a:ext cx="3301128" cy="3029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1851" y="1966501"/>
            <a:ext cx="6400800" cy="17526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rgbClr val="000000"/>
                </a:solidFill>
              </a:rPr>
              <a:t>“All versus all”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Biotin labeling before ligation.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</a:rPr>
              <a:t>High throughput sequencing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202" y="6396335"/>
            <a:ext cx="4526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Rao</a:t>
            </a:r>
            <a:r>
              <a:rPr lang="en-US" sz="1200" dirty="0" smtClean="0"/>
              <a:t> et al, 2014. A 3D map of the human genome at </a:t>
            </a:r>
            <a:r>
              <a:rPr lang="en-US" sz="1200" dirty="0" err="1" smtClean="0"/>
              <a:t>kilobase</a:t>
            </a:r>
            <a:r>
              <a:rPr lang="en-US" sz="1200" dirty="0" smtClean="0"/>
              <a:t> resolution reveals principles of chromatin looping. </a:t>
            </a:r>
            <a:r>
              <a:rPr lang="en-US" sz="1200" i="1" dirty="0" smtClean="0"/>
              <a:t>Cell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568633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Chip-loop</a:t>
            </a:r>
          </a:p>
          <a:p>
            <a:pPr lvl="1"/>
            <a:r>
              <a:rPr lang="en-US" dirty="0" err="1" smtClean="0"/>
              <a:t>ChIP-seq</a:t>
            </a:r>
            <a:r>
              <a:rPr lang="en-US" dirty="0" smtClean="0"/>
              <a:t> + 3C</a:t>
            </a:r>
          </a:p>
          <a:p>
            <a:r>
              <a:rPr lang="en-US" dirty="0" smtClean="0"/>
              <a:t>Chia-PET</a:t>
            </a:r>
          </a:p>
          <a:p>
            <a:pPr lvl="1"/>
            <a:r>
              <a:rPr lang="en-US" dirty="0" err="1" smtClean="0"/>
              <a:t>ChIP-seq</a:t>
            </a:r>
            <a:r>
              <a:rPr lang="en-US" dirty="0" smtClean="0"/>
              <a:t> + 5C</a:t>
            </a:r>
          </a:p>
          <a:p>
            <a:r>
              <a:rPr lang="en-US" dirty="0" smtClean="0"/>
              <a:t>Single cell Hi-C</a:t>
            </a:r>
            <a:endParaRPr lang="en-US" dirty="0"/>
          </a:p>
        </p:txBody>
      </p:sp>
      <p:pic>
        <p:nvPicPr>
          <p:cNvPr id="4" name="Picture 3" descr="Capture d’écran 2016-12-07 à 09.41.3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04" t="39086"/>
          <a:stretch/>
        </p:blipFill>
        <p:spPr>
          <a:xfrm>
            <a:off x="6615185" y="2001064"/>
            <a:ext cx="1267607" cy="3313940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>
          <a:xfrm>
            <a:off x="3914210" y="1686522"/>
            <a:ext cx="374765" cy="2186232"/>
          </a:xfrm>
          <a:prstGeom prst="rightBrac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17997" y="2529346"/>
            <a:ext cx="1840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Protein-mediated</a:t>
            </a:r>
          </a:p>
          <a:p>
            <a:r>
              <a:rPr lang="en-US" dirty="0" smtClean="0"/>
              <a:t>Contacts only</a:t>
            </a:r>
          </a:p>
        </p:txBody>
      </p:sp>
    </p:spTree>
    <p:extLst>
      <p:ext uri="{BB962C8B-B14F-4D97-AF65-F5344CB8AC3E}">
        <p14:creationId xmlns:p14="http://schemas.microsoft.com/office/powerpoint/2010/main" val="164341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Interpreting Hi-C data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915631" y="2229614"/>
            <a:ext cx="4036652" cy="511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02653" y="1860282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129798" y="1869779"/>
            <a:ext cx="318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280698" y="187962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9615906"/>
              </p:ext>
            </p:extLst>
          </p:nvPr>
        </p:nvGraphicFramePr>
        <p:xfrm>
          <a:off x="4804599" y="3101050"/>
          <a:ext cx="3180093" cy="31921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51631"/>
                <a:gridCol w="651631"/>
                <a:gridCol w="651631"/>
                <a:gridCol w="651631"/>
                <a:gridCol w="573569"/>
              </a:tblGrid>
              <a:tr h="6384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</a:tr>
              <a:tr h="638425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8425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8425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8425"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504D"/>
                    </a:solidFill>
                  </a:tcPr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4477918" y="1860282"/>
            <a:ext cx="326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30" name="Freeform 29"/>
          <p:cNvSpPr/>
          <p:nvPr/>
        </p:nvSpPr>
        <p:spPr>
          <a:xfrm flipV="1">
            <a:off x="2274308" y="2333172"/>
            <a:ext cx="2372764" cy="1191198"/>
          </a:xfrm>
          <a:custGeom>
            <a:avLst/>
            <a:gdLst>
              <a:gd name="connsiteX0" fmla="*/ 0 w 1614661"/>
              <a:gd name="connsiteY0" fmla="*/ 1240500 h 1289723"/>
              <a:gd name="connsiteX1" fmla="*/ 787639 w 1614661"/>
              <a:gd name="connsiteY1" fmla="*/ 79 h 1289723"/>
              <a:gd name="connsiteX2" fmla="*/ 1614661 w 1614661"/>
              <a:gd name="connsiteY2" fmla="*/ 1289723 h 1289723"/>
              <a:gd name="connsiteX3" fmla="*/ 1614661 w 1614661"/>
              <a:gd name="connsiteY3" fmla="*/ 1289723 h 1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4661" h="1289723">
                <a:moveTo>
                  <a:pt x="0" y="1240500"/>
                </a:moveTo>
                <a:cubicBezTo>
                  <a:pt x="259264" y="616187"/>
                  <a:pt x="518529" y="-8125"/>
                  <a:pt x="787639" y="79"/>
                </a:cubicBezTo>
                <a:cubicBezTo>
                  <a:pt x="1056749" y="8283"/>
                  <a:pt x="1614661" y="1289723"/>
                  <a:pt x="1614661" y="1289723"/>
                </a:cubicBezTo>
                <a:lnTo>
                  <a:pt x="1614661" y="1289723"/>
                </a:lnTo>
              </a:path>
            </a:pathLst>
          </a:cu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 flipV="1">
            <a:off x="3460690" y="2239111"/>
            <a:ext cx="1186382" cy="1191198"/>
          </a:xfrm>
          <a:custGeom>
            <a:avLst/>
            <a:gdLst>
              <a:gd name="connsiteX0" fmla="*/ 0 w 1614661"/>
              <a:gd name="connsiteY0" fmla="*/ 1240500 h 1289723"/>
              <a:gd name="connsiteX1" fmla="*/ 787639 w 1614661"/>
              <a:gd name="connsiteY1" fmla="*/ 79 h 1289723"/>
              <a:gd name="connsiteX2" fmla="*/ 1614661 w 1614661"/>
              <a:gd name="connsiteY2" fmla="*/ 1289723 h 1289723"/>
              <a:gd name="connsiteX3" fmla="*/ 1614661 w 1614661"/>
              <a:gd name="connsiteY3" fmla="*/ 1289723 h 1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4661" h="1289723">
                <a:moveTo>
                  <a:pt x="0" y="1240500"/>
                </a:moveTo>
                <a:cubicBezTo>
                  <a:pt x="259264" y="616187"/>
                  <a:pt x="518529" y="-8125"/>
                  <a:pt x="787639" y="79"/>
                </a:cubicBezTo>
                <a:cubicBezTo>
                  <a:pt x="1056749" y="8283"/>
                  <a:pt x="1614661" y="1289723"/>
                  <a:pt x="1614661" y="1289723"/>
                </a:cubicBezTo>
                <a:lnTo>
                  <a:pt x="1614661" y="1289723"/>
                </a:lnTo>
              </a:path>
            </a:pathLst>
          </a:cu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 flipV="1">
            <a:off x="2274308" y="2293065"/>
            <a:ext cx="1186382" cy="1191198"/>
          </a:xfrm>
          <a:custGeom>
            <a:avLst/>
            <a:gdLst>
              <a:gd name="connsiteX0" fmla="*/ 0 w 1614661"/>
              <a:gd name="connsiteY0" fmla="*/ 1240500 h 1289723"/>
              <a:gd name="connsiteX1" fmla="*/ 787639 w 1614661"/>
              <a:gd name="connsiteY1" fmla="*/ 79 h 1289723"/>
              <a:gd name="connsiteX2" fmla="*/ 1614661 w 1614661"/>
              <a:gd name="connsiteY2" fmla="*/ 1289723 h 1289723"/>
              <a:gd name="connsiteX3" fmla="*/ 1614661 w 1614661"/>
              <a:gd name="connsiteY3" fmla="*/ 1289723 h 128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4661" h="1289723">
                <a:moveTo>
                  <a:pt x="0" y="1240500"/>
                </a:moveTo>
                <a:cubicBezTo>
                  <a:pt x="259264" y="616187"/>
                  <a:pt x="518529" y="-8125"/>
                  <a:pt x="787639" y="79"/>
                </a:cubicBezTo>
                <a:cubicBezTo>
                  <a:pt x="1056749" y="8283"/>
                  <a:pt x="1614661" y="1289723"/>
                  <a:pt x="1614661" y="1289723"/>
                </a:cubicBezTo>
                <a:lnTo>
                  <a:pt x="1614661" y="1289723"/>
                </a:lnTo>
              </a:path>
            </a:pathLst>
          </a:custGeom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57200" y="4036289"/>
            <a:ext cx="6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TAD:</a:t>
            </a:r>
            <a:endParaRPr lang="en-US" dirty="0"/>
          </a:p>
        </p:txBody>
      </p:sp>
      <p:pic>
        <p:nvPicPr>
          <p:cNvPr id="3" name="Picture 2" descr="Loop_and_TAD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" t="47164" r="-3251" b="22475"/>
          <a:stretch/>
        </p:blipFill>
        <p:spPr>
          <a:xfrm>
            <a:off x="-41612" y="4405621"/>
            <a:ext cx="4846211" cy="208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448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TADs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06562"/>
          </a:xfrm>
        </p:spPr>
        <p:txBody>
          <a:bodyPr>
            <a:normAutofit fontScale="40000" lnSpcReduction="20000"/>
          </a:bodyPr>
          <a:lstStyle/>
          <a:p>
            <a:r>
              <a:rPr lang="en-US" dirty="0" smtClean="0"/>
              <a:t>Area of high chromosomal contacts.</a:t>
            </a:r>
          </a:p>
          <a:p>
            <a:r>
              <a:rPr lang="en-US" dirty="0" smtClean="0"/>
              <a:t>Start and end points of TADs are called “borders”</a:t>
            </a:r>
          </a:p>
          <a:p>
            <a:r>
              <a:rPr lang="en-US" dirty="0" smtClean="0"/>
              <a:t>Regions around borders are called boundaries.</a:t>
            </a:r>
          </a:p>
          <a:p>
            <a:r>
              <a:rPr lang="en-US" dirty="0" smtClean="0"/>
              <a:t>Boundaries are region of high intra-TAD contact that act as insulators, preventing inter-TAD contacts.</a:t>
            </a:r>
            <a:endParaRPr lang="en-US" dirty="0"/>
          </a:p>
        </p:txBody>
      </p:sp>
      <p:pic>
        <p:nvPicPr>
          <p:cNvPr id="11" name="Picture 10" descr="Capture d’écran 2016-11-17 à 12.30.46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15"/>
          <a:stretch/>
        </p:blipFill>
        <p:spPr>
          <a:xfrm>
            <a:off x="384329" y="2821279"/>
            <a:ext cx="8195523" cy="2508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009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392</Words>
  <Application>Microsoft Macintosh PowerPoint</Application>
  <PresentationFormat>On-screen Show (4:3)</PresentationFormat>
  <Paragraphs>77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The 3D genome</vt:lpstr>
      <vt:lpstr>Chromatin Conformation Capture</vt:lpstr>
      <vt:lpstr>Chromosome  Conformation  Capture</vt:lpstr>
      <vt:lpstr>Circularized Chromosome  Conformation  Capture</vt:lpstr>
      <vt:lpstr>Carbon Copy Chromosome  Conformation  Capture</vt:lpstr>
      <vt:lpstr>PowerPoint Presentation</vt:lpstr>
      <vt:lpstr>Other techniques</vt:lpstr>
      <vt:lpstr>Interpreting Hi-C data</vt:lpstr>
      <vt:lpstr>TADs</vt:lpstr>
      <vt:lpstr>Interpreting Hi-C data</vt:lpstr>
      <vt:lpstr>Ambiguous definitions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Chromosome  Conformation  Capture</dc:title>
  <dc:creator>Admin</dc:creator>
  <cp:lastModifiedBy>Admin</cp:lastModifiedBy>
  <cp:revision>33</cp:revision>
  <dcterms:created xsi:type="dcterms:W3CDTF">2016-12-07T07:38:30Z</dcterms:created>
  <dcterms:modified xsi:type="dcterms:W3CDTF">2016-12-07T14:17:33Z</dcterms:modified>
</cp:coreProperties>
</file>

<file path=docProps/thumbnail.jpeg>
</file>